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648" r:id="rId1"/>
  </p:sldMasterIdLst>
  <p:notesMasterIdLst>
    <p:notesMasterId r:id="rId37"/>
  </p:notesMasterIdLst>
  <p:sldIdLst>
    <p:sldId id="256" r:id="rId2"/>
    <p:sldId id="270" r:id="rId3"/>
    <p:sldId id="288" r:id="rId4"/>
    <p:sldId id="286" r:id="rId5"/>
    <p:sldId id="259" r:id="rId6"/>
    <p:sldId id="311" r:id="rId7"/>
    <p:sldId id="292" r:id="rId8"/>
    <p:sldId id="294" r:id="rId9"/>
    <p:sldId id="296" r:id="rId10"/>
    <p:sldId id="258" r:id="rId11"/>
    <p:sldId id="260" r:id="rId12"/>
    <p:sldId id="262" r:id="rId13"/>
    <p:sldId id="308" r:id="rId14"/>
    <p:sldId id="267" r:id="rId15"/>
    <p:sldId id="277" r:id="rId16"/>
    <p:sldId id="257" r:id="rId17"/>
    <p:sldId id="266" r:id="rId18"/>
    <p:sldId id="265" r:id="rId19"/>
    <p:sldId id="289" r:id="rId20"/>
    <p:sldId id="287" r:id="rId21"/>
    <p:sldId id="291" r:id="rId22"/>
    <p:sldId id="303" r:id="rId23"/>
    <p:sldId id="301" r:id="rId24"/>
    <p:sldId id="302" r:id="rId25"/>
    <p:sldId id="304" r:id="rId26"/>
    <p:sldId id="305" r:id="rId27"/>
    <p:sldId id="297" r:id="rId28"/>
    <p:sldId id="309" r:id="rId29"/>
    <p:sldId id="278" r:id="rId30"/>
    <p:sldId id="279" r:id="rId31"/>
    <p:sldId id="280" r:id="rId32"/>
    <p:sldId id="300" r:id="rId33"/>
    <p:sldId id="306" r:id="rId34"/>
    <p:sldId id="307" r:id="rId35"/>
    <p:sldId id="295" r:id="rId36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87389" autoAdjust="0"/>
  </p:normalViewPr>
  <p:slideViewPr>
    <p:cSldViewPr>
      <p:cViewPr varScale="1">
        <p:scale>
          <a:sx n="64" d="100"/>
          <a:sy n="64" d="100"/>
        </p:scale>
        <p:origin x="156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C0F04BD-3B0F-4A9C-884D-D32577F1D23A}" type="datetimeFigureOut">
              <a:rPr lang="fa-IR" smtClean="0"/>
              <a:t>24/07/1444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227B721-9BC9-48BE-AFEC-2EB78DE8536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6661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cholcommlab.ca/research/science-communication/" TargetMode="External"/><Relationship Id="rId3" Type="http://schemas.openxmlformats.org/officeDocument/2006/relationships/hyperlink" Target="https://www.scholcommlab.ca/research/" TargetMode="External"/><Relationship Id="rId7" Type="http://schemas.openxmlformats.org/officeDocument/2006/relationships/hyperlink" Target="https://www.scholcommlab.ca/research/open-access-and-open-science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scholcommlab.ca/research/metrics-literacy" TargetMode="External"/><Relationship Id="rId5" Type="http://schemas.openxmlformats.org/officeDocument/2006/relationships/hyperlink" Target="https://www.scholcommlab.ca/research/altmetrics-and-societal-impact/" TargetMode="External"/><Relationship Id="rId4" Type="http://schemas.openxmlformats.org/officeDocument/2006/relationships/hyperlink" Target="https://www.scholcommlab.ca/research/rpt-project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27B721-9BC9-48BE-AFEC-2EB78DE85362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25621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بسم</a:t>
            </a:r>
            <a:r>
              <a:rPr lang="fa-IR" baseline="0" dirty="0" smtClean="0"/>
              <a:t> الله الرحمن الرحیم الحمدلله رب العالمین الرحمن الرحیم مالک یوم الدین ایاک نعبده و ایاک نستعین.</a:t>
            </a:r>
          </a:p>
          <a:p>
            <a:r>
              <a:rPr lang="fa-IR" baseline="0" dirty="0" smtClean="0"/>
              <a:t>آغاز می کنم بنام آغازگر بی پایان، عظمت بی منتهایی که هیچکس نمی </a:t>
            </a:r>
            <a:r>
              <a:rPr lang="fa-IR" baseline="0" dirty="0" smtClean="0"/>
              <a:t>تواند آن را </a:t>
            </a:r>
            <a:r>
              <a:rPr lang="fa-IR" baseline="0" dirty="0" smtClean="0"/>
              <a:t>درک کند.............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27B721-9BC9-48BE-AFEC-2EB78DE85362}" type="slidenum">
              <a:rPr lang="fa-IR" smtClean="0"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25877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در زمان 45دقیقه ای که در اختیار</a:t>
            </a:r>
            <a:r>
              <a:rPr lang="fa-IR" baseline="0" dirty="0" smtClean="0"/>
              <a:t> بنده گذاشته شده است ابتدا یک مقدمه ای خواهم گفت در مورد شروع و مقصد سفر و معرفی شهر ونکور و دانشگاه </a:t>
            </a:r>
            <a:r>
              <a:rPr lang="en-US" baseline="0" dirty="0" smtClean="0"/>
              <a:t>SFU</a:t>
            </a:r>
            <a:r>
              <a:rPr lang="fa-IR" baseline="0" dirty="0" smtClean="0"/>
              <a:t> و سپس موضوع پژوهش و دستاورد های آن و جمع بندی می پردازم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27B721-9BC9-48BE-AFEC-2EB78DE85362}" type="slidenum">
              <a:rPr lang="fa-IR" smtClean="0"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39833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27B721-9BC9-48BE-AFEC-2EB78DE85362}" type="slidenum">
              <a:rPr lang="fa-IR" smtClean="0"/>
              <a:t>20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311770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Collaborations are welcome on any topic related to scholarly communication, but especially on areas related to </a:t>
            </a:r>
            <a:r>
              <a:rPr lang="en-US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current </a:t>
            </a:r>
            <a:r>
              <a:rPr lang="en-US" sz="120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ScholCommLab</a:t>
            </a:r>
            <a:r>
              <a:rPr lang="en-US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 projects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such as:</a:t>
            </a:r>
          </a:p>
          <a:p>
            <a:pPr lvl="0" rt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Academic review, tenure, and promotion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and the reward system of science;</a:t>
            </a:r>
          </a:p>
          <a:p>
            <a:pPr lvl="0" rtl="0"/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/>
              </a:rPr>
              <a:t>Altmetrics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/>
              </a:rPr>
              <a:t> and societal impact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including the quantitative and qualitative analysis of Facebook, Twitter,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Reddit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other social media engagement to understand the public’s use of scholarly </a:t>
            </a:r>
          </a:p>
          <a:p>
            <a:pPr lvl="0" rt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/>
              </a:rPr>
              <a:t>Metrics literacy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developing online material to educate researchers and research administrators about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bibliometrics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usage metric,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altmetrics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technometrics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</a:t>
            </a:r>
          </a:p>
          <a:p>
            <a:pPr lvl="0" rt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7"/>
              </a:rPr>
              <a:t>Open access and open science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including the analysis of scholarly communication and the academic publishing landscape;</a:t>
            </a:r>
          </a:p>
          <a:p>
            <a:pPr lvl="0" rt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8"/>
              </a:rPr>
              <a:t>Science communication,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including mapping the landscape of Canadian science communicators and writers;</a:t>
            </a:r>
          </a:p>
          <a:p>
            <a:pPr rt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Collaborations between the visiting scholar and the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ScholCommLab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are expected to extend beyond the research stay in Canada and aim at publishing results in a co-authored journal article, conference publication, or dataset or at submitting a grant application to fund future collaborations. We recommend a duration of the research stay between one and six months but are flexible regarding the length of the program.</a:t>
            </a:r>
          </a:p>
          <a:p>
            <a:pPr rt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27B721-9BC9-48BE-AFEC-2EB78DE85362}" type="slidenum">
              <a:rPr lang="fa-IR" smtClean="0"/>
              <a:t>21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08046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F13A9-F2FD-49B4-A2F2-C110F6B57595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9015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ACEF0-6E0B-4541-AC89-7A6AEAE116C4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35975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BEB98-E1D6-4F36-B037-56BFB4849BB2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33705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EDA25-8CDE-4AF3-AC54-2602C003AE39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71617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75B7-95AB-4DD7-B388-6ED917ECDE15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34180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E60F4-71EB-4D5C-A5F5-2607805BCAB2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72792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C5065-CD39-4796-895A-C34F21D9DD7F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14638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8302E-4D98-4C2B-AE75-C173E72C68FE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49931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BFF3-E1E4-4FFB-B65C-FCAC010F5596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82466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54507-2E62-4B62-B73E-B9336570E782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6661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67EEE-35E2-49F2-847F-2EFB56E40E42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53600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9247EE-42A7-42DC-989F-35CA161667EF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AB2F0-6EA9-410C-9F7A-D225A51B17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14128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SFU_Business" TargetMode="External"/><Relationship Id="rId2" Type="http://schemas.openxmlformats.org/officeDocument/2006/relationships/hyperlink" Target="https://en.wikipedia.org/wiki/Harbour_Centre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en.wikipedia.org/wiki/Simon_Fraser_University#cite_note-62" TargetMode="External"/><Relationship Id="rId4" Type="http://schemas.openxmlformats.org/officeDocument/2006/relationships/hyperlink" Target="https://en.wikipedia.org/wiki/Woodward's_Building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r.Zare\Downloads\Dr.zare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7810"/>
            <a:ext cx="3695706" cy="6775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673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Simon Fraser University</a:t>
            </a:r>
            <a:r>
              <a:rPr lang="en-US" sz="3200" dirty="0"/>
              <a:t> (</a:t>
            </a:r>
            <a:r>
              <a:rPr lang="en-US" sz="3200" b="1" dirty="0"/>
              <a:t>SFU</a:t>
            </a:r>
            <a:r>
              <a:rPr lang="en-US" sz="3200" dirty="0" smtClean="0"/>
              <a:t>)</a:t>
            </a:r>
            <a:endParaRPr lang="fa-IR" sz="3200" dirty="0"/>
          </a:p>
        </p:txBody>
      </p:sp>
      <p:pic>
        <p:nvPicPr>
          <p:cNvPr id="1026" name="Picture 2" descr="SFU-block-logo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74" y="260648"/>
            <a:ext cx="19050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dirty="0"/>
              <a:t>Simon Fraser University is a public research university in British Columbia, Canada, with three campuses: Burnaby, Surrey, and </a:t>
            </a:r>
            <a:endParaRPr lang="fa-IR" dirty="0" smtClean="0"/>
          </a:p>
          <a:p>
            <a:pPr marL="0" indent="0" algn="l" rtl="0">
              <a:buNone/>
            </a:pPr>
            <a:r>
              <a:rPr lang="en-US" dirty="0" smtClean="0"/>
              <a:t>Vancouver.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E4D54-2B1F-4050-A45E-A777AE6D1D5E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1188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2- SFU Ranking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8322" y="1600200"/>
            <a:ext cx="4278478" cy="4525963"/>
          </a:xfrm>
        </p:spPr>
        <p:txBody>
          <a:bodyPr>
            <a:normAutofit fontScale="85000" lnSpcReduction="10000"/>
          </a:bodyPr>
          <a:lstStyle/>
          <a:p>
            <a:pPr marL="0" indent="0" algn="l">
              <a:buNone/>
            </a:pPr>
            <a:r>
              <a:rPr lang="en-US" dirty="0" smtClean="0"/>
              <a:t>The 2019 Times Higher Education </a:t>
            </a:r>
            <a:r>
              <a:rPr lang="en-US" b="1" dirty="0" smtClean="0"/>
              <a:t>World University Rankings</a:t>
            </a:r>
            <a:r>
              <a:rPr lang="en-US" dirty="0" smtClean="0"/>
              <a:t> placed Simon Fraser 251–300 in the </a:t>
            </a:r>
            <a:r>
              <a:rPr lang="en-US" b="1" dirty="0" smtClean="0"/>
              <a:t>world</a:t>
            </a:r>
            <a:r>
              <a:rPr lang="en-US" dirty="0" smtClean="0"/>
              <a:t>, and 11–14 in Canada. </a:t>
            </a:r>
          </a:p>
          <a:p>
            <a:pPr marL="0" indent="0" algn="l">
              <a:buNone/>
            </a:pPr>
            <a:r>
              <a:rPr lang="en-US" dirty="0" smtClean="0"/>
              <a:t>The 2020 QS </a:t>
            </a:r>
            <a:r>
              <a:rPr lang="en-US" b="1" dirty="0" smtClean="0"/>
              <a:t>World University Rankings ranked</a:t>
            </a:r>
            <a:r>
              <a:rPr lang="en-US" dirty="0" smtClean="0"/>
              <a:t> the </a:t>
            </a:r>
            <a:r>
              <a:rPr lang="en-US" b="1" dirty="0" smtClean="0"/>
              <a:t>university</a:t>
            </a:r>
            <a:r>
              <a:rPr lang="en-US" dirty="0" smtClean="0"/>
              <a:t> 314th in the </a:t>
            </a:r>
            <a:r>
              <a:rPr lang="en-US" b="1" dirty="0" smtClean="0"/>
              <a:t>world</a:t>
            </a:r>
            <a:r>
              <a:rPr lang="en-US" dirty="0" smtClean="0"/>
              <a:t> and thirteenth in Canada</a:t>
            </a:r>
            <a:endParaRPr lang="fa-IR" dirty="0"/>
          </a:p>
        </p:txBody>
      </p:sp>
      <p:pic>
        <p:nvPicPr>
          <p:cNvPr id="4" name="Picture Placeholder 4" descr="Simon Fraser University - Wiki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552" y="1340768"/>
            <a:ext cx="3868770" cy="4752528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DAC40-FC0F-4205-A98E-DEC4D1D9B794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4841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2602632" cy="620688"/>
          </a:xfrm>
        </p:spPr>
        <p:txBody>
          <a:bodyPr>
            <a:normAutofit fontScale="90000"/>
          </a:bodyPr>
          <a:lstStyle/>
          <a:p>
            <a:r>
              <a:rPr lang="fa-IR" dirty="0" smtClean="0"/>
              <a:t> </a:t>
            </a:r>
            <a:r>
              <a:rPr lang="en-US" dirty="0" smtClean="0"/>
              <a:t>3-Images</a:t>
            </a:r>
            <a:endParaRPr lang="fa-I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90" y="30556"/>
            <a:ext cx="9252520" cy="6638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1990-70B3-4105-A92C-EE88470DC5D5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12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721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SFU Barnaby </a:t>
            </a:r>
            <a:endParaRPr lang="fa-I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856984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AE73D-1308-4ADF-A52C-13EE12ED4668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13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12453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4680520" cy="6804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4769"/>
            <a:ext cx="2594677" cy="497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427983" y="4519661"/>
            <a:ext cx="4752529" cy="2365723"/>
          </a:xfrm>
        </p:spPr>
        <p:txBody>
          <a:bodyPr>
            <a:normAutofit fontScale="47500" lnSpcReduction="20000"/>
          </a:bodyPr>
          <a:lstStyle/>
          <a:p>
            <a:pPr algn="l" rtl="0"/>
            <a:r>
              <a:rPr lang="en-US" dirty="0"/>
              <a:t>Terry Fox in Toronto during his Marathon of Hope cross-country run (July 1980)</a:t>
            </a:r>
          </a:p>
          <a:p>
            <a:pPr algn="l" rtl="0"/>
            <a:r>
              <a:rPr lang="en-US" dirty="0"/>
              <a:t>Born	Terrance Stanley Fox</a:t>
            </a:r>
          </a:p>
          <a:p>
            <a:pPr algn="l" rtl="0"/>
            <a:r>
              <a:rPr lang="en-US" dirty="0"/>
              <a:t>July 28, 1958</a:t>
            </a:r>
          </a:p>
          <a:p>
            <a:pPr algn="l" rtl="0"/>
            <a:r>
              <a:rPr lang="en-US" dirty="0"/>
              <a:t>Winnipeg, Manitoba, Canada</a:t>
            </a:r>
          </a:p>
          <a:p>
            <a:pPr algn="l" rtl="0"/>
            <a:r>
              <a:rPr lang="en-US" dirty="0"/>
              <a:t>Died	June 28, 1981 (aged 22)</a:t>
            </a:r>
          </a:p>
          <a:p>
            <a:pPr algn="l" rtl="0"/>
            <a:r>
              <a:rPr lang="en-US" dirty="0"/>
              <a:t>New Westminster, British Columbia, Canada</a:t>
            </a:r>
          </a:p>
          <a:p>
            <a:pPr algn="l" rtl="0"/>
            <a:r>
              <a:rPr lang="en-US" dirty="0"/>
              <a:t>Cause of death	Metastatic osteosarcoma</a:t>
            </a:r>
          </a:p>
          <a:p>
            <a:pPr algn="l" rtl="0"/>
            <a:r>
              <a:rPr lang="en-US" dirty="0"/>
              <a:t>Education	Simon Fraser University</a:t>
            </a:r>
          </a:p>
          <a:p>
            <a:pPr algn="l" rtl="0"/>
            <a:r>
              <a:rPr lang="en-US" dirty="0"/>
              <a:t>Known for	</a:t>
            </a:r>
            <a:r>
              <a:rPr lang="en-US" b="1" dirty="0"/>
              <a:t>Marathon of </a:t>
            </a:r>
            <a:r>
              <a:rPr lang="en-US" b="1" dirty="0" smtClean="0"/>
              <a:t>Hope</a:t>
            </a:r>
            <a:endParaRPr lang="en-US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7984" y="274638"/>
            <a:ext cx="2520280" cy="1143000"/>
          </a:xfrm>
        </p:spPr>
        <p:txBody>
          <a:bodyPr>
            <a:normAutofit/>
          </a:bodyPr>
          <a:lstStyle/>
          <a:p>
            <a:r>
              <a:rPr lang="en-US" sz="3200" dirty="0"/>
              <a:t>Terry </a:t>
            </a:r>
            <a:r>
              <a:rPr lang="en-US" sz="3200" dirty="0" smtClean="0"/>
              <a:t>Fox</a:t>
            </a:r>
            <a:endParaRPr lang="fa-IR" sz="32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74641-D4B3-4BF1-8F61-B88E428B8E4D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14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2995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r.Zare\Downloads\surrey sf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20888"/>
            <a:ext cx="4392488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06688" cy="1143000"/>
          </a:xfrm>
        </p:spPr>
        <p:txBody>
          <a:bodyPr/>
          <a:lstStyle/>
          <a:p>
            <a:r>
              <a:rPr lang="en-US" dirty="0"/>
              <a:t>Surry </a:t>
            </a:r>
            <a:endParaRPr lang="fa-IR" dirty="0"/>
          </a:p>
        </p:txBody>
      </p:sp>
      <p:pic>
        <p:nvPicPr>
          <p:cNvPr id="2051" name="Picture 3" descr="C:\Users\Dr.Zare\Downloads\Sfusurre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5400601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D3763-2D72-47D8-BE65-A2C49E0F8C57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15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7609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Vancouver </a:t>
            </a:r>
            <a:r>
              <a:rPr lang="en-US" dirty="0" smtClean="0"/>
              <a:t>branch of SFU </a:t>
            </a:r>
            <a:r>
              <a:rPr lang="fa-IR" dirty="0"/>
              <a:t/>
            </a:r>
            <a:br>
              <a:rPr lang="fa-IR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 fontScale="70000" lnSpcReduction="20000"/>
          </a:bodyPr>
          <a:lstStyle/>
          <a:p>
            <a:pPr marL="0" indent="0" algn="l">
              <a:buNone/>
            </a:pPr>
            <a:r>
              <a:rPr lang="en-US" dirty="0"/>
              <a:t>The Vancouver campus was launched in </a:t>
            </a:r>
            <a:r>
              <a:rPr lang="en-US" b="1" dirty="0"/>
              <a:t>the 1980s with </a:t>
            </a:r>
            <a:r>
              <a:rPr lang="en-US" dirty="0"/>
              <a:t>a store-front classroom. It was the first urban university classroom in British Columbia. </a:t>
            </a:r>
          </a:p>
          <a:p>
            <a:pPr marL="0" indent="0" algn="l">
              <a:buNone/>
            </a:pPr>
            <a:r>
              <a:rPr lang="en-US" dirty="0" smtClean="0"/>
              <a:t>A </a:t>
            </a:r>
            <a:r>
              <a:rPr lang="en-US" dirty="0"/>
              <a:t>significant portion of funding for the building of the campus came from the private sector. </a:t>
            </a:r>
            <a:endParaRPr lang="en-US" dirty="0" smtClean="0"/>
          </a:p>
          <a:p>
            <a:pPr marL="0" indent="0" algn="l">
              <a:buNone/>
            </a:pPr>
            <a:r>
              <a:rPr lang="en-US" dirty="0" smtClean="0"/>
              <a:t>The </a:t>
            </a:r>
            <a:r>
              <a:rPr lang="en-US" dirty="0"/>
              <a:t>Vancouver campus has four buildings spread across the downtown core: SFU </a:t>
            </a:r>
            <a:r>
              <a:rPr lang="en-US" dirty="0" err="1">
                <a:hlinkClick r:id="rId2" tooltip="Harbour Centre"/>
              </a:rPr>
              <a:t>Harbour</a:t>
            </a:r>
            <a:r>
              <a:rPr lang="en-US" dirty="0">
                <a:hlinkClick r:id="rId2" tooltip="Harbour Centre"/>
              </a:rPr>
              <a:t> Centre</a:t>
            </a:r>
            <a:r>
              <a:rPr lang="en-US" dirty="0"/>
              <a:t>, the Morris J </a:t>
            </a:r>
            <a:r>
              <a:rPr lang="en-US" dirty="0" err="1"/>
              <a:t>Wosk</a:t>
            </a:r>
            <a:r>
              <a:rPr lang="en-US" dirty="0"/>
              <a:t> Centre for Dialogue, the </a:t>
            </a:r>
            <a:r>
              <a:rPr lang="en-US" dirty="0">
                <a:hlinkClick r:id="rId3" tooltip="SFU Business"/>
              </a:rPr>
              <a:t>Segal Graduate School of Business</a:t>
            </a:r>
            <a:r>
              <a:rPr lang="en-US" dirty="0"/>
              <a:t> and SFU Contemporary Arts at the restored </a:t>
            </a:r>
            <a:r>
              <a:rPr lang="en-US" dirty="0">
                <a:hlinkClick r:id="rId4" tooltip="Woodward's Building"/>
              </a:rPr>
              <a:t>Woodward's Building</a:t>
            </a:r>
            <a:r>
              <a:rPr lang="en-US" dirty="0"/>
              <a:t>. </a:t>
            </a:r>
            <a:endParaRPr lang="en-US" dirty="0" smtClean="0"/>
          </a:p>
          <a:p>
            <a:pPr marL="0" indent="0" algn="l">
              <a:buNone/>
            </a:pPr>
            <a:r>
              <a:rPr lang="en-US" dirty="0" smtClean="0"/>
              <a:t>The </a:t>
            </a:r>
            <a:r>
              <a:rPr lang="en-US" dirty="0"/>
              <a:t>original campus building at </a:t>
            </a:r>
            <a:r>
              <a:rPr lang="en-US" dirty="0" err="1"/>
              <a:t>Harbour</a:t>
            </a:r>
            <a:r>
              <a:rPr lang="en-US" dirty="0"/>
              <a:t> Centre, a rebuilt heritage department store, officially opened on May 5, 1989</a:t>
            </a:r>
            <a:r>
              <a:rPr lang="en-US" dirty="0" smtClean="0"/>
              <a:t>.</a:t>
            </a:r>
          </a:p>
          <a:p>
            <a:pPr marL="0" indent="0" algn="l">
              <a:buNone/>
            </a:pPr>
            <a:r>
              <a:rPr lang="en-US" dirty="0" smtClean="0"/>
              <a:t> </a:t>
            </a:r>
          </a:p>
          <a:p>
            <a:pPr marL="0" indent="0" algn="l">
              <a:buNone/>
            </a:pPr>
            <a:r>
              <a:rPr lang="en-US" dirty="0" smtClean="0"/>
              <a:t>Today</a:t>
            </a:r>
            <a:r>
              <a:rPr lang="en-US" dirty="0"/>
              <a:t>, the entire campus serves more than 70,000 people annually. Approximately 10,000 are graduate and undergraduate students enrolled in courses and degree programs based downtown</a:t>
            </a:r>
            <a:r>
              <a:rPr lang="en-US" dirty="0" smtClean="0"/>
              <a:t>.</a:t>
            </a:r>
          </a:p>
          <a:p>
            <a:pPr marL="0" indent="0" algn="l">
              <a:buNone/>
            </a:pPr>
            <a:r>
              <a:rPr lang="en-US" dirty="0" smtClean="0"/>
              <a:t> </a:t>
            </a:r>
            <a:r>
              <a:rPr lang="en-US" dirty="0"/>
              <a:t>The Belzberg Library</a:t>
            </a:r>
            <a:r>
              <a:rPr lang="en-US" baseline="30000" dirty="0">
                <a:hlinkClick r:id="rId5"/>
              </a:rPr>
              <a:t>[62]</a:t>
            </a:r>
            <a:r>
              <a:rPr lang="en-US" dirty="0"/>
              <a:t> is based at the Vancouver campus.</a:t>
            </a:r>
            <a:endParaRPr lang="fa-IR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B7D39-D756-40E7-9D3E-85D61C2E47DA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1193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2073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102E-FD8F-4B95-AF25-1EE0D2A8CD9C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17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9171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9A936-E8ED-4A2A-BDDA-5D6FDE249B1A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18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6495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5" y="274638"/>
            <a:ext cx="1656184" cy="1714202"/>
          </a:xfrm>
        </p:spPr>
        <p:txBody>
          <a:bodyPr>
            <a:normAutofit/>
          </a:bodyPr>
          <a:lstStyle/>
          <a:p>
            <a:r>
              <a:rPr lang="en-US" sz="3200" dirty="0"/>
              <a:t>Belzberg Library</a:t>
            </a:r>
            <a:endParaRPr lang="fa-IR" sz="32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"/>
            <a:ext cx="7272808" cy="357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860" y="3539164"/>
            <a:ext cx="4626140" cy="3318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212976"/>
            <a:ext cx="4626380" cy="364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CC58F-634A-403A-B060-E6AB77DFABFA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19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2484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006" y="332656"/>
            <a:ext cx="7772400" cy="1470025"/>
          </a:xfrm>
        </p:spPr>
        <p:txBody>
          <a:bodyPr>
            <a:normAutofit fontScale="90000"/>
          </a:bodyPr>
          <a:lstStyle/>
          <a:p>
            <a:pPr rtl="0"/>
            <a:r>
              <a:rPr lang="en-US" dirty="0" smtClean="0"/>
              <a:t>Report of sabbatical leave , a 6 month research work at</a:t>
            </a: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 smtClean="0"/>
              <a:t>SFU in Vancouver</a:t>
            </a:r>
            <a:br>
              <a:rPr lang="en-US" dirty="0" smtClean="0"/>
            </a:br>
            <a:r>
              <a:rPr lang="en-US" sz="3100" dirty="0">
                <a:solidFill>
                  <a:schemeClr val="bg1"/>
                </a:solidFill>
              </a:rPr>
              <a:t>November 2018-May 2019</a:t>
            </a:r>
            <a:endParaRPr lang="fa-IR" sz="31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5467672"/>
            <a:ext cx="8208912" cy="1201688"/>
          </a:xfrm>
        </p:spPr>
        <p:txBody>
          <a:bodyPr>
            <a:normAutofit/>
          </a:bodyPr>
          <a:lstStyle/>
          <a:p>
            <a:pPr rtl="0"/>
            <a:r>
              <a:rPr lang="en-US" dirty="0" err="1" smtClean="0">
                <a:solidFill>
                  <a:schemeClr val="bg1"/>
                </a:solidFill>
              </a:rPr>
              <a:t>Vahideh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Zarea</a:t>
            </a:r>
            <a:endParaRPr lang="en-US" dirty="0" smtClean="0">
              <a:solidFill>
                <a:schemeClr val="bg1"/>
              </a:solidFill>
            </a:endParaRPr>
          </a:p>
          <a:p>
            <a:pPr rtl="0"/>
            <a:r>
              <a:rPr lang="en-US" dirty="0">
                <a:solidFill>
                  <a:schemeClr val="bg1"/>
                </a:solidFill>
              </a:rPr>
              <a:t>Tabriz University of Medical </a:t>
            </a:r>
            <a:r>
              <a:rPr lang="en-US" dirty="0" smtClean="0">
                <a:solidFill>
                  <a:schemeClr val="bg1"/>
                </a:solidFill>
              </a:rPr>
              <a:t>Sciences</a:t>
            </a:r>
            <a:endParaRPr lang="en-US" dirty="0">
              <a:solidFill>
                <a:schemeClr val="bg1"/>
              </a:solidFill>
            </a:endParaRPr>
          </a:p>
          <a:p>
            <a:pPr rtl="0"/>
            <a:endParaRPr lang="fa-I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49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Users\Dr.Zare\Downloads\Lisa-Matthias-Flip-Journals-1024x7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63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1306488" cy="106613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4-</a:t>
            </a:r>
            <a:endParaRPr lang="fa-IR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608511"/>
          </a:xfrm>
        </p:spPr>
        <p:txBody>
          <a:bodyPr>
            <a:normAutofit/>
          </a:bodyPr>
          <a:lstStyle/>
          <a:p>
            <a:pPr algn="l" rt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The </a:t>
            </a:r>
            <a:r>
              <a:rPr lang="en-US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ScholCommLab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 is an </a:t>
            </a:r>
            <a:r>
              <a:rPr lang="en-US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interdisciplinary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team of researchers based in </a:t>
            </a:r>
            <a:r>
              <a:rPr lang="en-US" b="1" dirty="0">
                <a:solidFill>
                  <a:srgbClr val="00B050"/>
                </a:solidFill>
              </a:rPr>
              <a:t>Vancouver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and </a:t>
            </a:r>
            <a:r>
              <a:rPr lang="en-US" b="1" dirty="0">
                <a:solidFill>
                  <a:srgbClr val="00B050"/>
                </a:solidFill>
              </a:rPr>
              <a:t>Ottawa, Canada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, interested in all aspects of scholarly communication.</a:t>
            </a:r>
          </a:p>
          <a:p>
            <a:pPr algn="l" rtl="0"/>
            <a:endParaRPr lang="fa-IR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194" name="Picture 2" descr="C:\Users\Dr.Zare\Downloads\scholcommla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32656"/>
            <a:ext cx="7272808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7D3F0-3793-4F21-AD17-C305389B9955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20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5538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5- the Research work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b="1" dirty="0" smtClean="0"/>
              <a:t>The Study of Peer Reviewed Journals </a:t>
            </a:r>
            <a:r>
              <a:rPr lang="en-US" b="1" dirty="0"/>
              <a:t>of Iran and </a:t>
            </a:r>
            <a:r>
              <a:rPr lang="en-US" b="1" dirty="0" smtClean="0"/>
              <a:t>Turkey Using Altmetrics measures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CC7DD-91AE-403A-B590-B226C249217D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21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2734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029172">
            <a:off x="3364927" y="709962"/>
            <a:ext cx="6172945" cy="1143000"/>
          </a:xfrm>
        </p:spPr>
        <p:txBody>
          <a:bodyPr/>
          <a:lstStyle/>
          <a:p>
            <a:r>
              <a:rPr lang="fa-IR" dirty="0" smtClean="0"/>
              <a:t>آلتمتریکس چیست؟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6995120" cy="5040560"/>
          </a:xfrm>
          <a:solidFill>
            <a:srgbClr val="FFC000"/>
          </a:solidFill>
          <a:scene3d>
            <a:camera prst="isometricOffAxis2Left"/>
            <a:lightRig rig="threeP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fa-IR" dirty="0">
                <a:cs typeface="B Koodak" panose="00000700000000000000" pitchFamily="2" charset="-78"/>
              </a:rPr>
              <a:t>آلتمتریکس را می توان استفاده از شاخص هاي مبتني بر رسانه هاي اجتماعي جهت </a:t>
            </a:r>
            <a:r>
              <a:rPr lang="fa-IR" dirty="0" smtClean="0">
                <a:cs typeface="B Koodak" panose="00000700000000000000" pitchFamily="2" charset="-78"/>
              </a:rPr>
              <a:t>بررسي </a:t>
            </a:r>
            <a:r>
              <a:rPr lang="en-US" dirty="0" smtClean="0">
                <a:cs typeface="B Koodak" panose="00000700000000000000" pitchFamily="2" charset="-78"/>
              </a:rPr>
              <a:t> </a:t>
            </a:r>
            <a:r>
              <a:rPr lang="fa-IR" dirty="0">
                <a:cs typeface="B Koodak" panose="00000700000000000000" pitchFamily="2" charset="-78"/>
              </a:rPr>
              <a:t>اثرگذاري توليدات علمي تعريف نمود </a:t>
            </a:r>
            <a:endParaRPr lang="fa-IR" dirty="0" smtClean="0">
              <a:cs typeface="B Koodak" panose="00000700000000000000" pitchFamily="2" charset="-78"/>
            </a:endParaRPr>
          </a:p>
          <a:p>
            <a:pPr marL="0" indent="0">
              <a:buNone/>
            </a:pPr>
            <a:r>
              <a:rPr lang="fa-IR" dirty="0">
                <a:cs typeface="B Koodak" panose="00000700000000000000" pitchFamily="2" charset="-78"/>
              </a:rPr>
              <a:t>در مطالعات ، آلتمتريك، عملكرد هر مدرك علمي بر اساس تعداد دفعاتي كه در رسانههاي اجتماعي </a:t>
            </a:r>
            <a:r>
              <a:rPr lang="fa-IR" dirty="0" smtClean="0">
                <a:cs typeface="B Koodak" panose="00000700000000000000" pitchFamily="2" charset="-78"/>
              </a:rPr>
              <a:t>مشاهده،نشانه گذاري، ذخيره، لايك، كليك، </a:t>
            </a:r>
            <a:r>
              <a:rPr lang="fa-IR" dirty="0">
                <a:cs typeface="B Koodak" panose="00000700000000000000" pitchFamily="2" charset="-78"/>
              </a:rPr>
              <a:t>اشتراك </a:t>
            </a:r>
            <a:r>
              <a:rPr lang="fa-IR" dirty="0" smtClean="0">
                <a:cs typeface="B Koodak" panose="00000700000000000000" pitchFamily="2" charset="-78"/>
              </a:rPr>
              <a:t>يا </a:t>
            </a:r>
            <a:r>
              <a:rPr lang="fa-IR" dirty="0">
                <a:cs typeface="B Koodak" panose="00000700000000000000" pitchFamily="2" charset="-78"/>
              </a:rPr>
              <a:t>استناد </a:t>
            </a:r>
            <a:r>
              <a:rPr lang="fa-IR" dirty="0" smtClean="0">
                <a:cs typeface="B Koodak" panose="00000700000000000000" pitchFamily="2" charset="-78"/>
              </a:rPr>
              <a:t>شده</a:t>
            </a:r>
            <a:r>
              <a:rPr lang="fa-IR" dirty="0">
                <a:cs typeface="B Koodak" panose="00000700000000000000" pitchFamily="2" charset="-78"/>
              </a:rPr>
              <a:t>، تعداد و كيفيت </a:t>
            </a:r>
            <a:r>
              <a:rPr lang="fa-IR" dirty="0" smtClean="0">
                <a:cs typeface="B Koodak" panose="00000700000000000000" pitchFamily="2" charset="-78"/>
              </a:rPr>
              <a:t>نظراتي</a:t>
            </a:r>
            <a:r>
              <a:rPr lang="en-US" dirty="0" smtClean="0">
                <a:cs typeface="B Koodak" panose="00000700000000000000" pitchFamily="2" charset="-78"/>
              </a:rPr>
              <a:t> </a:t>
            </a:r>
            <a:r>
              <a:rPr lang="fa-IR" dirty="0" smtClean="0">
                <a:cs typeface="B Koodak" panose="00000700000000000000" pitchFamily="2" charset="-78"/>
              </a:rPr>
              <a:t>كه </a:t>
            </a:r>
            <a:r>
              <a:rPr lang="fa-IR" dirty="0">
                <a:cs typeface="B Koodak" panose="00000700000000000000" pitchFamily="2" charset="-78"/>
              </a:rPr>
              <a:t>دريافت كرده و يا تعداد افرادي كه آن مدرك را پيگيري </a:t>
            </a:r>
            <a:r>
              <a:rPr lang="fa-IR" dirty="0" smtClean="0">
                <a:cs typeface="B Koodak" panose="00000700000000000000" pitchFamily="2" charset="-78"/>
              </a:rPr>
              <a:t>ميكنند، </a:t>
            </a:r>
            <a:r>
              <a:rPr lang="fa-IR" dirty="0">
                <a:cs typeface="B Koodak" panose="00000700000000000000" pitchFamily="2" charset="-78"/>
              </a:rPr>
              <a:t>سنجيده </a:t>
            </a:r>
            <a:r>
              <a:rPr lang="fa-IR" dirty="0" smtClean="0">
                <a:cs typeface="B Koodak" panose="00000700000000000000" pitchFamily="2" charset="-78"/>
              </a:rPr>
              <a:t>ميشود</a:t>
            </a:r>
            <a:endParaRPr lang="en-US" dirty="0" smtClean="0">
              <a:cs typeface="B Koodak" panose="00000700000000000000" pitchFamily="2" charset="-78"/>
            </a:endParaRPr>
          </a:p>
          <a:p>
            <a:pPr marL="0" indent="0">
              <a:buNone/>
            </a:pPr>
            <a:r>
              <a:rPr lang="fa-IR" dirty="0" smtClean="0">
                <a:cs typeface="B Koodak" panose="00000700000000000000" pitchFamily="2" charset="-78"/>
              </a:rPr>
              <a:t>به بيان ديگر </a:t>
            </a:r>
            <a:r>
              <a:rPr lang="fa-IR" dirty="0">
                <a:cs typeface="B Koodak" panose="00000700000000000000" pitchFamily="2" charset="-78"/>
              </a:rPr>
              <a:t>بر خلاف استناد كه عملكرد مدارك را در يك محيط كنترل شدة كيفي مورد بررسي </a:t>
            </a:r>
            <a:r>
              <a:rPr lang="fa-IR" dirty="0" smtClean="0">
                <a:cs typeface="B Koodak" panose="00000700000000000000" pitchFamily="2" charset="-78"/>
              </a:rPr>
              <a:t>قرار ميدهد</a:t>
            </a:r>
            <a:r>
              <a:rPr lang="fa-IR" dirty="0">
                <a:cs typeface="B Koodak" panose="00000700000000000000" pitchFamily="2" charset="-78"/>
              </a:rPr>
              <a:t>، شاخصهاي آلتمتريك هر نوع استفاده و اشارة غيررسمي به توليدات علمي در انواع </a:t>
            </a:r>
            <a:r>
              <a:rPr lang="fa-IR" dirty="0" smtClean="0">
                <a:cs typeface="B Koodak" panose="00000700000000000000" pitchFamily="2" charset="-78"/>
              </a:rPr>
              <a:t>رسانه هاي </a:t>
            </a:r>
            <a:r>
              <a:rPr lang="fa-IR" dirty="0">
                <a:cs typeface="B Koodak" panose="00000700000000000000" pitchFamily="2" charset="-78"/>
              </a:rPr>
              <a:t>اجتماعي را نيز شامل ميشود</a:t>
            </a:r>
            <a:r>
              <a:rPr lang="en-US" dirty="0">
                <a:cs typeface="B Koodak" panose="00000700000000000000" pitchFamily="2" charset="-78"/>
              </a:rPr>
              <a:t> </a:t>
            </a:r>
            <a:r>
              <a:rPr lang="fa-IR" dirty="0" smtClean="0">
                <a:cs typeface="B Koodak" panose="00000700000000000000" pitchFamily="2" charset="-78"/>
              </a:rPr>
              <a:t>ميدهد</a:t>
            </a:r>
            <a:r>
              <a:rPr lang="en-US" dirty="0">
                <a:cs typeface="B Koodak" panose="00000700000000000000" pitchFamily="2" charset="-78"/>
              </a:rPr>
              <a:t>.(Weller </a:t>
            </a:r>
            <a:r>
              <a:rPr lang="en-US" dirty="0" smtClean="0">
                <a:cs typeface="B Koodak" panose="00000700000000000000" pitchFamily="2" charset="-78"/>
              </a:rPr>
              <a:t>2015)</a:t>
            </a:r>
            <a:endParaRPr lang="fa-IR" dirty="0">
              <a:cs typeface="B Koodak" panose="00000700000000000000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9EC9D-C392-4DCE-8DAA-AD8EF45F7A5A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22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404192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does altmetric do?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9"/>
            <a:ext cx="8210550" cy="1800200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400" dirty="0"/>
              <a:t>Thousands of conversations about scholarly content happen online every day. Altmetric tracks a range of sources to capture and collate this activity, helping you to monitor and report on the attention surrounding the work you care </a:t>
            </a:r>
            <a:r>
              <a:rPr lang="en-US" sz="2400" dirty="0" smtClean="0"/>
              <a:t>about.</a:t>
            </a:r>
          </a:p>
          <a:p>
            <a:pPr algn="l" rtl="0"/>
            <a:endParaRPr lang="fa-IR" sz="24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3200747"/>
            <a:ext cx="819150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2B5DE-B096-4234-8694-E3C0AEDD4F66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23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13360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Altmetic</a:t>
            </a:r>
            <a:r>
              <a:rPr lang="en-US" dirty="0" smtClean="0"/>
              <a:t> measure for 4 metrics in Iran and Turkey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34096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2050" name="Picture 2" descr="http://www.altmetric.com/images/aggregati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72816"/>
            <a:ext cx="6219825" cy="5104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9AF3E-D4D2-4597-B8EE-822572923EFB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24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244757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en-US" dirty="0"/>
              <a:t>Altmetrics are </a:t>
            </a:r>
            <a:r>
              <a:rPr lang="en-US" dirty="0" smtClean="0"/>
              <a:t>quite </a:t>
            </a:r>
            <a:r>
              <a:rPr lang="en-US" dirty="0"/>
              <a:t>diverse and </a:t>
            </a:r>
            <a:r>
              <a:rPr lang="fa-IR" dirty="0" smtClean="0"/>
              <a:t>:</a:t>
            </a:r>
            <a:r>
              <a:rPr lang="en-US" dirty="0" smtClean="0"/>
              <a:t>include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400600"/>
          </a:xfrm>
        </p:spPr>
        <p:txBody>
          <a:bodyPr>
            <a:normAutofit fontScale="70000" lnSpcReduction="20000"/>
          </a:bodyPr>
          <a:lstStyle/>
          <a:p>
            <a:pPr algn="l" rtl="0" fontAlgn="base"/>
            <a:r>
              <a:rPr lang="en-US" b="1" dirty="0"/>
              <a:t>A record of attention: </a:t>
            </a:r>
            <a:r>
              <a:rPr lang="en-US" dirty="0"/>
              <a:t>This class of metrics can indicate </a:t>
            </a:r>
            <a:r>
              <a:rPr lang="en-US" u="sng" dirty="0"/>
              <a:t>how many people have been exposed to and engaged with a scholarly output</a:t>
            </a:r>
            <a:r>
              <a:rPr lang="en-US" dirty="0"/>
              <a:t>. Examples of this include mentions in the news, </a:t>
            </a:r>
            <a:r>
              <a:rPr lang="en-US" i="1" dirty="0"/>
              <a:t>blogs, and on Twitter; article </a:t>
            </a:r>
            <a:r>
              <a:rPr lang="en-US" i="1" dirty="0" smtClean="0"/>
              <a:t>page </a:t>
            </a:r>
            <a:r>
              <a:rPr lang="en-US" dirty="0" smtClean="0"/>
              <a:t>views </a:t>
            </a:r>
            <a:r>
              <a:rPr lang="en-US" dirty="0"/>
              <a:t>and downloads; </a:t>
            </a:r>
            <a:r>
              <a:rPr lang="en-US" dirty="0" err="1"/>
              <a:t>GitHub</a:t>
            </a:r>
            <a:r>
              <a:rPr lang="en-US" dirty="0"/>
              <a:t> repository watchers.</a:t>
            </a:r>
          </a:p>
          <a:p>
            <a:pPr algn="l" rtl="0" fontAlgn="base"/>
            <a:r>
              <a:rPr lang="en-US" b="1" dirty="0"/>
              <a:t>A measure of dissemination: </a:t>
            </a:r>
            <a:r>
              <a:rPr lang="en-US" dirty="0"/>
              <a:t>These metrics (and the underlying mentions) can help you understand </a:t>
            </a:r>
            <a:r>
              <a:rPr lang="en-US" u="sng" dirty="0"/>
              <a:t>where and </a:t>
            </a:r>
            <a:r>
              <a:rPr lang="en-US" sz="3400" u="sng" dirty="0"/>
              <a:t>why</a:t>
            </a:r>
            <a:r>
              <a:rPr lang="en-US" u="sng" dirty="0"/>
              <a:t> a piece of research is being discussed</a:t>
            </a:r>
            <a:r>
              <a:rPr lang="en-US" dirty="0"/>
              <a:t> and shared, both among other scholars and in the public sphere. Examples of this would include coverage in the </a:t>
            </a:r>
            <a:r>
              <a:rPr lang="en-US" i="1" dirty="0"/>
              <a:t>news; social sharing and blog features</a:t>
            </a:r>
            <a:r>
              <a:rPr lang="en-US" dirty="0"/>
              <a:t>.</a:t>
            </a:r>
          </a:p>
          <a:p>
            <a:pPr algn="l" rtl="0" fontAlgn="base"/>
            <a:r>
              <a:rPr lang="en-US" b="1" dirty="0"/>
              <a:t>An indicator of influence and impact: </a:t>
            </a:r>
            <a:r>
              <a:rPr lang="en-US" dirty="0"/>
              <a:t>Some of the data gathered via altmetrics</a:t>
            </a:r>
            <a:r>
              <a:rPr lang="en-US" b="1" dirty="0"/>
              <a:t> </a:t>
            </a:r>
            <a:r>
              <a:rPr lang="en-US" dirty="0"/>
              <a:t>can signal that </a:t>
            </a:r>
            <a:r>
              <a:rPr lang="en-US" u="sng" dirty="0"/>
              <a:t>research is changing a field of study, the public’s health, or having any other number of tangible effects upon larger society.</a:t>
            </a:r>
            <a:r>
              <a:rPr lang="en-US" dirty="0"/>
              <a:t> Examples of this include references in </a:t>
            </a:r>
            <a:r>
              <a:rPr lang="en-US" i="1" dirty="0"/>
              <a:t>public policy documents</a:t>
            </a:r>
            <a:r>
              <a:rPr lang="en-US" dirty="0"/>
              <a:t>; or commentary from experts and practitioners.</a:t>
            </a:r>
          </a:p>
          <a:p>
            <a:pPr algn="l" rtl="0"/>
            <a:r>
              <a:rPr lang="en-US" dirty="0"/>
              <a:t>Each of these different dimensions can tell a much more nuanced story of research’s value than citation counts alone are able to</a:t>
            </a:r>
            <a:endParaRPr lang="fa-I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AB537-6D16-42AE-9C5A-FD400E882472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25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285172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Advantages to using altmetrics</a:t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800" dirty="0"/>
              <a:t>They are quicker to accumulate than </a:t>
            </a:r>
            <a:r>
              <a:rPr lang="en-US" sz="2800" dirty="0" smtClean="0"/>
              <a:t>citation-</a:t>
            </a:r>
            <a:endParaRPr lang="fa-IR" sz="2800" dirty="0" smtClean="0"/>
          </a:p>
          <a:p>
            <a:pPr algn="l" rtl="0"/>
            <a:r>
              <a:rPr lang="en-US" sz="2800" dirty="0"/>
              <a:t>They can capture more diverse impacts than </a:t>
            </a:r>
            <a:endParaRPr lang="fa-IR" sz="2800" dirty="0" smtClean="0"/>
          </a:p>
          <a:p>
            <a:pPr algn="l" rtl="0"/>
            <a:r>
              <a:rPr lang="en-US" sz="2800" dirty="0"/>
              <a:t>They apply to more than journal articles and books </a:t>
            </a:r>
            <a:r>
              <a:rPr lang="en-US" sz="2800" dirty="0" smtClean="0"/>
              <a:t>citation-based </a:t>
            </a:r>
            <a:r>
              <a:rPr lang="en-US" sz="2800" dirty="0"/>
              <a:t>metrics </a:t>
            </a:r>
            <a:r>
              <a:rPr lang="en-US" sz="2800" dirty="0" smtClean="0"/>
              <a:t>based </a:t>
            </a:r>
            <a:r>
              <a:rPr lang="en-US" sz="2800" dirty="0"/>
              <a:t>metrics</a:t>
            </a:r>
            <a:endParaRPr lang="fa-IR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55EE5-E6E3-4714-A880-D56073324FB0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26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995569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5-</a:t>
            </a:r>
            <a:r>
              <a:rPr lang="en-US" dirty="0"/>
              <a:t>The research work and its Impact on </a:t>
            </a:r>
            <a:r>
              <a:rPr lang="en-US" dirty="0" smtClean="0"/>
              <a:t>research </a:t>
            </a:r>
            <a:r>
              <a:rPr lang="en-US" dirty="0"/>
              <a:t>and education</a:t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دو طرح پژوهشی در قالب طرح-پایاننامه کارشناسی ارشد  در گروه  در نتیجه این دوره فرصت مطالعاتی شکل گرفته است که در حال دفاع از پروپوزال هستند </a:t>
            </a:r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یک مقاله با همکاری </a:t>
            </a:r>
            <a:r>
              <a:rPr lang="en-US" dirty="0" smtClean="0"/>
              <a:t>SFU</a:t>
            </a:r>
            <a:r>
              <a:rPr lang="fa-IR" dirty="0" smtClean="0"/>
              <a:t> کارشده است که در حال سابمیت است</a:t>
            </a:r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در جلسه بورد کتابداری موضوع افزودن  التمتریکس به دروس باز شد و مورد موافقت قرار گرفت که در دروس اختیاری بانام علم سنجی و آلتمتریکس اضافه شود</a:t>
            </a:r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در شورای سیاستگزاری مجلات دانشگاه و دراعتبار بخشی پژوهشی (پایش) افزودن سنجه آلتمتریکس در مجلات پیشنهاد و تصویب شده، یک کتاب و چندکارگاه آموزشی هم ثبت گردیده است.که طبق زمانبندی انجام خواهد شد</a:t>
            </a:r>
            <a:endParaRPr lang="fa-I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AF7D0-AC3B-4B11-B5BD-5D3152AD9BDF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27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4763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fa-IR" sz="2600" dirty="0" smtClean="0">
                <a:cs typeface="B Nazanin" panose="00000400000000000000" pitchFamily="2" charset="-78"/>
              </a:rPr>
              <a:t>در جمعبندی با توجه به نتایج پژوهش انجام شده و اهمیت موضوع ترجمان دانش و افزایش رویت پذیری مقالات منتشر شده در مجلات دانشگاه لازم است موارد زیرانجام شود</a:t>
            </a:r>
            <a:r>
              <a:rPr lang="fa-IR" dirty="0" smtClean="0"/>
              <a:t>: </a:t>
            </a:r>
            <a:endParaRPr lang="en-US" dirty="0" smtClean="0"/>
          </a:p>
          <a:p>
            <a:pPr algn="l" rtl="0"/>
            <a:r>
              <a:rPr lang="en-US" dirty="0" err="1" smtClean="0"/>
              <a:t>Crossref</a:t>
            </a:r>
            <a:r>
              <a:rPr lang="en-US" dirty="0" smtClean="0"/>
              <a:t> /DOI </a:t>
            </a:r>
          </a:p>
          <a:p>
            <a:pPr algn="l" rtl="0"/>
            <a:r>
              <a:rPr lang="en-US" dirty="0" smtClean="0"/>
              <a:t>Sharing Option</a:t>
            </a:r>
          </a:p>
          <a:p>
            <a:pPr algn="l" rtl="0"/>
            <a:r>
              <a:rPr lang="en-US" dirty="0" smtClean="0"/>
              <a:t>Saving options</a:t>
            </a:r>
          </a:p>
          <a:p>
            <a:pPr algn="l" rtl="0"/>
            <a:r>
              <a:rPr lang="en-US" dirty="0" smtClean="0"/>
              <a:t>RSS feed</a:t>
            </a:r>
          </a:p>
          <a:p>
            <a:pPr algn="l" rtl="0"/>
            <a:r>
              <a:rPr lang="en-US" dirty="0" err="1" smtClean="0"/>
              <a:t>Almetrics</a:t>
            </a:r>
            <a:r>
              <a:rPr lang="en-US" dirty="0" smtClean="0"/>
              <a:t> Badge </a:t>
            </a:r>
          </a:p>
          <a:p>
            <a:pPr algn="l" rtl="0"/>
            <a:r>
              <a:rPr lang="en-US" dirty="0" smtClean="0"/>
              <a:t>Plain language summary of the article </a:t>
            </a:r>
          </a:p>
          <a:p>
            <a:pPr algn="l" rtl="0"/>
            <a:r>
              <a:rPr lang="en-US" dirty="0" smtClean="0"/>
              <a:t>Adding the practice implication at the articles</a:t>
            </a:r>
          </a:p>
          <a:p>
            <a:pPr algn="l" rtl="0"/>
            <a:r>
              <a:rPr lang="en-US" dirty="0" smtClean="0"/>
              <a:t> </a:t>
            </a:r>
            <a:endParaRPr lang="fa-I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A482D-E1D3-4AEB-9CEC-5D28CDB31FA6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28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449187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www.westjet.com/assets/wj-web/images/en/destination-defaults/yvr-ti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6CB91-EB98-425C-97D4-D6270E651967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29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8775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Table of content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 algn="l" rtl="0">
              <a:buFont typeface="+mj-lt"/>
              <a:buAutoNum type="arabicPeriod"/>
            </a:pPr>
            <a:r>
              <a:rPr lang="en-US" dirty="0" smtClean="0"/>
              <a:t>Introduction, application and acceptance</a:t>
            </a:r>
          </a:p>
          <a:p>
            <a:pPr marL="514350" indent="-514350" algn="l" rtl="0">
              <a:buFont typeface="+mj-lt"/>
              <a:buAutoNum type="arabicPeriod"/>
            </a:pPr>
            <a:r>
              <a:rPr lang="en-US" dirty="0" smtClean="0"/>
              <a:t>Vancouver and SFU in a glance</a:t>
            </a:r>
          </a:p>
          <a:p>
            <a:pPr marL="514350" indent="-514350" algn="l" rtl="0">
              <a:buFont typeface="+mj-lt"/>
              <a:buAutoNum type="arabicPeriod"/>
            </a:pPr>
            <a:r>
              <a:rPr lang="en-US" dirty="0" err="1" smtClean="0"/>
              <a:t>Scholcommlab</a:t>
            </a:r>
            <a:r>
              <a:rPr lang="en-US" dirty="0" smtClean="0"/>
              <a:t>(Scholarly communication Laboratory)</a:t>
            </a:r>
          </a:p>
          <a:p>
            <a:pPr marL="514350" indent="-514350" algn="l" rtl="0">
              <a:buFont typeface="+mj-lt"/>
              <a:buAutoNum type="arabicPeriod"/>
            </a:pPr>
            <a:r>
              <a:rPr lang="en-US" dirty="0" smtClean="0"/>
              <a:t>The research work and its Impact on research and education</a:t>
            </a:r>
          </a:p>
          <a:p>
            <a:pPr marL="514350" indent="-514350" algn="l" rtl="0">
              <a:buFont typeface="+mj-lt"/>
              <a:buAutoNum type="arabicPeriod"/>
            </a:pPr>
            <a:r>
              <a:rPr lang="en-US" dirty="0" smtClean="0"/>
              <a:t>The outputs and implication of the work, future programs </a:t>
            </a:r>
          </a:p>
          <a:p>
            <a:pPr marL="514350" indent="-514350" algn="l" rtl="0">
              <a:buFont typeface="+mj-lt"/>
              <a:buAutoNum type="arabicPeriod"/>
            </a:pPr>
            <a:r>
              <a:rPr lang="en-US" dirty="0" smtClean="0"/>
              <a:t>conclusion </a:t>
            </a:r>
          </a:p>
          <a:p>
            <a:pPr algn="l" rtl="0"/>
            <a:endParaRPr lang="fa-I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D6EF8-A46F-45BC-91DE-02B20D58012E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205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84" y="0"/>
            <a:ext cx="915878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6C046-DDE3-4D6C-A774-63285CB9BB45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30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2548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122" name="Picture 2" descr="Waterfront Station and Downtown Vancou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"/>
            <a:ext cx="91450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-36512" y="12301"/>
            <a:ext cx="8229600" cy="841722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a-I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01808-B27F-4274-A479-B988ADB9C37A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31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9269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3074" name="Picture 2" descr="C:\Users\Dr.Zare\Downloads\PHOTO-2019-01-27-11-48-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FE96D-1B16-4A65-9223-F08C8CDBB7C9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32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299553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2" descr="Image result for ‫ونکوور کانادا‬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172"/>
            <a:ext cx="9144000" cy="6884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EC516-D9B6-40D0-AFBC-9F42A3BE3663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33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255362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3175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7A2B-5FC3-4265-8F6B-0F4AA2A9F756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34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85358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586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6030341"/>
            <a:ext cx="8229600" cy="824955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FFC000"/>
                </a:solidFill>
              </a:rPr>
              <a:t>The end </a:t>
            </a:r>
            <a:endParaRPr lang="fa-IR" dirty="0">
              <a:solidFill>
                <a:srgbClr val="FFC000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A7ED9-EB0E-410A-A6B8-BD3FD357A00F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35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11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5850" y="274638"/>
            <a:ext cx="5720950" cy="1143000"/>
          </a:xfrm>
        </p:spPr>
        <p:txBody>
          <a:bodyPr/>
          <a:lstStyle/>
          <a:p>
            <a:r>
              <a:rPr lang="en-US" dirty="0" smtClean="0"/>
              <a:t>1-Introduction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636912"/>
            <a:ext cx="8712968" cy="3489251"/>
          </a:xfrm>
        </p:spPr>
        <p:txBody>
          <a:bodyPr>
            <a:normAutofit fontScale="77500" lnSpcReduction="20000"/>
          </a:bodyPr>
          <a:lstStyle/>
          <a:p>
            <a:pPr algn="l" rtl="0"/>
            <a:r>
              <a:rPr lang="en-US" dirty="0" err="1" smtClean="0"/>
              <a:t>Vahideh</a:t>
            </a:r>
            <a:r>
              <a:rPr lang="en-US" dirty="0" smtClean="0"/>
              <a:t> </a:t>
            </a:r>
            <a:r>
              <a:rPr lang="en-US" dirty="0" err="1" smtClean="0"/>
              <a:t>Zarea</a:t>
            </a:r>
            <a:r>
              <a:rPr lang="en-US" dirty="0" smtClean="0"/>
              <a:t> (</a:t>
            </a:r>
            <a:r>
              <a:rPr lang="en-US" dirty="0" err="1" smtClean="0"/>
              <a:t>Gavgani</a:t>
            </a:r>
            <a:r>
              <a:rPr lang="en-US" dirty="0" smtClean="0"/>
              <a:t>), </a:t>
            </a:r>
            <a:r>
              <a:rPr lang="en-US" sz="2800" dirty="0" smtClean="0"/>
              <a:t>Associate professor in Medical Library and Information Science , Tabriz University of Medical Sciences, Tabriz, Iran</a:t>
            </a:r>
            <a:br>
              <a:rPr lang="en-US" sz="2800" dirty="0" smtClean="0"/>
            </a:br>
            <a:endParaRPr lang="en-US" sz="2800" dirty="0" smtClean="0"/>
          </a:p>
          <a:p>
            <a:pPr algn="l" rtl="0"/>
            <a:r>
              <a:rPr lang="en-US" b="1" dirty="0" smtClean="0"/>
              <a:t>Destination</a:t>
            </a:r>
            <a:r>
              <a:rPr lang="en-US" dirty="0" smtClean="0"/>
              <a:t> : </a:t>
            </a:r>
            <a:r>
              <a:rPr lang="en-US" sz="2800" dirty="0" smtClean="0"/>
              <a:t>SFU</a:t>
            </a:r>
            <a:r>
              <a:rPr lang="en-US" sz="2800" dirty="0"/>
              <a:t>, Vancouver, </a:t>
            </a:r>
            <a:r>
              <a:rPr lang="en-US" sz="2800" dirty="0" smtClean="0"/>
              <a:t>Canada, </a:t>
            </a:r>
            <a:r>
              <a:rPr lang="en-US" sz="2800" dirty="0" err="1" smtClean="0"/>
              <a:t>Scholcommlab</a:t>
            </a:r>
            <a:endParaRPr lang="en-US" sz="2800" dirty="0" smtClean="0"/>
          </a:p>
          <a:p>
            <a:pPr algn="l" rtl="0"/>
            <a:r>
              <a:rPr lang="en-US" sz="2800" b="1" dirty="0" smtClean="0"/>
              <a:t>Supervisor</a:t>
            </a:r>
            <a:r>
              <a:rPr lang="en-US" sz="2800" dirty="0" smtClean="0"/>
              <a:t>: Dr. Juan Pablo </a:t>
            </a:r>
            <a:r>
              <a:rPr lang="en-US" sz="2800" dirty="0" err="1" smtClean="0"/>
              <a:t>Alperin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 </a:t>
            </a:r>
            <a:endParaRPr lang="fa-IR" sz="2800" dirty="0"/>
          </a:p>
          <a:p>
            <a:pPr algn="l" rtl="0"/>
            <a:r>
              <a:rPr lang="en-US" b="1" dirty="0"/>
              <a:t>Date</a:t>
            </a:r>
            <a:r>
              <a:rPr lang="en-US" dirty="0"/>
              <a:t>: </a:t>
            </a:r>
            <a:r>
              <a:rPr lang="en-US" sz="2800" dirty="0"/>
              <a:t>20 November 2018 to 20 May </a:t>
            </a:r>
            <a:r>
              <a:rPr lang="en-US" sz="2800" dirty="0" smtClean="0"/>
              <a:t>2019</a:t>
            </a:r>
            <a:br>
              <a:rPr lang="en-US" sz="2800" dirty="0" smtClean="0"/>
            </a:br>
            <a:endParaRPr lang="en-US" sz="2800" dirty="0"/>
          </a:p>
          <a:p>
            <a:pPr algn="l" rtl="0"/>
            <a:r>
              <a:rPr lang="en-US" b="1" dirty="0" smtClean="0"/>
              <a:t>Topics</a:t>
            </a:r>
            <a:r>
              <a:rPr lang="en-US" dirty="0" smtClean="0"/>
              <a:t> : </a:t>
            </a:r>
            <a:r>
              <a:rPr lang="en-US" sz="2800" dirty="0" err="1"/>
              <a:t>Altmetrics</a:t>
            </a:r>
            <a:r>
              <a:rPr lang="en-US" sz="2800" dirty="0"/>
              <a:t> in Countries with limitation in use of Social Media</a:t>
            </a:r>
          </a:p>
        </p:txBody>
      </p:sp>
      <p:pic>
        <p:nvPicPr>
          <p:cNvPr id="4098" name="Picture 2" descr="C:\Users\Dr.Zare\Desktop\sabbatical docs\sfu I 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50" y="5882"/>
            <a:ext cx="3832470" cy="2477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F65E1-D81B-4719-B57D-878356A84271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055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Image result for ‫ونکوور کانادا‬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43" y="0"/>
            <a:ext cx="9173343" cy="685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32048"/>
          </a:xfrm>
        </p:spPr>
        <p:txBody>
          <a:bodyPr>
            <a:normAutofit fontScale="90000"/>
          </a:bodyPr>
          <a:lstStyle/>
          <a:p>
            <a:pPr rtl="0"/>
            <a:r>
              <a:rPr lang="en-US" sz="3200" dirty="0"/>
              <a:t>2- Vancouver and </a:t>
            </a:r>
            <a:r>
              <a:rPr lang="en-US" sz="3200" dirty="0" smtClean="0"/>
              <a:t>Simon Fraser University  in a glance</a:t>
            </a:r>
            <a:endParaRPr lang="fa-IR" sz="32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93197-7067-4BA0-B170-4891E1D0920B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6712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Vancouver –Canada  Google Maps</a:t>
            </a:r>
            <a:endParaRPr lang="fa-IR" dirty="0"/>
          </a:p>
        </p:txBody>
      </p:sp>
      <p:pic>
        <p:nvPicPr>
          <p:cNvPr id="5" name="Picture Placeholder 4" descr="Vancouver - Google Maps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620688"/>
            <a:ext cx="7666814" cy="4114800"/>
          </a:xfr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DC1C0-EED9-4B8A-BA95-DEAACA6AE6B9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74351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7132E-CD5C-47CD-8E34-33859E4AEA08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0097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CAEB7-4783-469C-8B9C-25819862B754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533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49E14-C8AC-426D-9FB2-C06496815D94}" type="datetime2">
              <a:rPr lang="en-US" smtClean="0"/>
              <a:t>Tuesday, February 14, 2023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Dr.Vahideh Zarea Gavgani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B2F0-6EA9-410C-9F7A-D225A51B17EB}" type="slidenum">
              <a:rPr lang="fa-IR" smtClean="0"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5887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</TotalTime>
  <Words>1522</Words>
  <Application>Microsoft Office PowerPoint</Application>
  <PresentationFormat>On-screen Show (4:3)</PresentationFormat>
  <Paragraphs>197</Paragraphs>
  <Slides>35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Arial</vt:lpstr>
      <vt:lpstr>B Koodak</vt:lpstr>
      <vt:lpstr>B Nazanin</vt:lpstr>
      <vt:lpstr>Calibri</vt:lpstr>
      <vt:lpstr>Times New Roman</vt:lpstr>
      <vt:lpstr>Office Theme</vt:lpstr>
      <vt:lpstr>PowerPoint Presentation</vt:lpstr>
      <vt:lpstr>Report of sabbatical leave , a 6 month research work at SFU in Vancouver November 2018-May 2019</vt:lpstr>
      <vt:lpstr>Table of content</vt:lpstr>
      <vt:lpstr>1-Introduction </vt:lpstr>
      <vt:lpstr>2- Vancouver and Simon Fraser University  in a glance</vt:lpstr>
      <vt:lpstr>Vancouver –Canada  Google Maps</vt:lpstr>
      <vt:lpstr>PowerPoint Presentation</vt:lpstr>
      <vt:lpstr>PowerPoint Presentation</vt:lpstr>
      <vt:lpstr>PowerPoint Presentation</vt:lpstr>
      <vt:lpstr>Simon Fraser University (SFU)</vt:lpstr>
      <vt:lpstr>2- SFU Ranking</vt:lpstr>
      <vt:lpstr> 3-Images</vt:lpstr>
      <vt:lpstr>SFU Barnaby </vt:lpstr>
      <vt:lpstr>Terry Fox</vt:lpstr>
      <vt:lpstr>Surry </vt:lpstr>
      <vt:lpstr>The Vancouver branch of SFU  </vt:lpstr>
      <vt:lpstr>PowerPoint Presentation</vt:lpstr>
      <vt:lpstr>PowerPoint Presentation</vt:lpstr>
      <vt:lpstr>Belzberg Library</vt:lpstr>
      <vt:lpstr>4-</vt:lpstr>
      <vt:lpstr>5- the Research work</vt:lpstr>
      <vt:lpstr>آلتمتریکس چیست؟</vt:lpstr>
      <vt:lpstr>What does altmetric do?</vt:lpstr>
      <vt:lpstr>Altmetic measure for 4 metrics in Iran and Turkey</vt:lpstr>
      <vt:lpstr>Altmetrics are quite diverse and :include</vt:lpstr>
      <vt:lpstr>Advantages to using altmetrics </vt:lpstr>
      <vt:lpstr>5-The research work and its Impact on research and education </vt:lpstr>
      <vt:lpstr>Conclusion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گزارش سفرمن به دانشگاه سایمون فرزر کانادا</dc:title>
  <dc:creator>Dr.Zare</dc:creator>
  <cp:lastModifiedBy>Dr Zaree</cp:lastModifiedBy>
  <cp:revision>116</cp:revision>
  <dcterms:created xsi:type="dcterms:W3CDTF">2019-07-10T12:22:41Z</dcterms:created>
  <dcterms:modified xsi:type="dcterms:W3CDTF">2023-02-14T09:34:20Z</dcterms:modified>
</cp:coreProperties>
</file>